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24"/>
  </p:notesMasterIdLst>
  <p:handoutMasterIdLst>
    <p:handoutMasterId r:id="rId25"/>
  </p:handoutMasterIdLst>
  <p:sldIdLst>
    <p:sldId id="282" r:id="rId4"/>
    <p:sldId id="292" r:id="rId5"/>
    <p:sldId id="297" r:id="rId6"/>
    <p:sldId id="298" r:id="rId7"/>
    <p:sldId id="293" r:id="rId8"/>
    <p:sldId id="285" r:id="rId9"/>
    <p:sldId id="302" r:id="rId10"/>
    <p:sldId id="301" r:id="rId11"/>
    <p:sldId id="307" r:id="rId12"/>
    <p:sldId id="299" r:id="rId13"/>
    <p:sldId id="300" r:id="rId14"/>
    <p:sldId id="303" r:id="rId15"/>
    <p:sldId id="304" r:id="rId16"/>
    <p:sldId id="305" r:id="rId17"/>
    <p:sldId id="306" r:id="rId18"/>
    <p:sldId id="284" r:id="rId19"/>
    <p:sldId id="294" r:id="rId20"/>
    <p:sldId id="295" r:id="rId21"/>
    <p:sldId id="296" r:id="rId22"/>
    <p:sldId id="281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>
      <p:cViewPr varScale="1">
        <p:scale>
          <a:sx n="78" d="100"/>
          <a:sy n="78" d="100"/>
        </p:scale>
        <p:origin x="82" y="1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012" y="66"/>
      </p:cViewPr>
      <p:guideLst/>
    </p:cSldViewPr>
  </p:notes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i="1" noProof="0" dirty="0"/>
              <a:t>Ingresos brutos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#,##0\ "€"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[$€-C0A]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noProof="0" dirty="0"/>
              <a:t>Ventas de la empresa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#,##0\ "€"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i="1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7A010-AE7E-4B0D-810D-F3377E0011CF}" type="datetime1">
              <a:rPr lang="es-ES" smtClean="0"/>
              <a:t>17/08/2019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5:58.225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0,'51'0'109,"1"0"-93,-1 0-16,26 0 16,0 26-16,-52-26 15,52 0-15,0 25 16,-25-25-16,-1 0 16,0 0-16,1 0 15,-27 26 1,1-26-1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04.78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26 0,'25'0'125,"1"0"-93,0 0-17,-1 0-15,1 0 16,0 0 0,25 0-1,-26 0-15,1 0 16,0 25-16,-1-25 15,1 0-15,0 0 16,-1 0-16,1 0 16,0 0-1,-1 0-15,1 0 16,0 0 0,-1 0-1,1 0 16,0 0-15,-1 0 0,1 0-16,0 0 31,-1 0-15,1 0-1,0-25-15,-1 25 16,27 0-1,-27 0-15,1 0 16,0 0-16,-1 0 16,-25-26-16,26 26 125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08.741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0,'26'0'125,"25"0"-93,-25 0-32,-1 0 15,27 0-15,-27 26 16,26-26-16,1 0 16,-1 0-1,-25 0-15,-1 0 16,1 0-1,0 0 32,-1 0-31,1 0-16,0 0 16,-1 0-1,1 0 1,0 0-16,-1 0 15,1 0-15,0 0 16,-1 0-16,1 0 16,0 0-1,-1 0 1,1 0 0,0 0-16,-1 0 15,27 0-15,-1 0 31,-25 0-31,-1 0 16,1 0-16,-1 0 16,1 0 15,0 0-31,-1 0 31,1 0-31,0 0 16,-1 0-1,1 0 1,0 0 0,-1 0-16,1 0 15,0 0 1,-1 0-16,1 0 16,0 0-1,-1 0 1,1 0-16,0 0 15,-26 26-15,25-26 16,1 0-16,0 0 31,-1 0-15,1 0 0,-26 25-16,26-25 15,-1 0 1,1 0-1,0 0-15,-1 0 16,1 0 0,0 0-1,-1 0 32,1 0-31,-1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11.86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28 0,'25'0'125,"1"0"-109,0 0-16,-1 0 15,1 0-15,0 0 16,-1 0 0,1 0-16,0 0 15,-1 0-15,1 0 16,25 0-16,-51-26 16,26 26-16,-1 0 15,1 0 1,0 0-16,-1 0 15,1 0 17,0 0-32,-1 0 187,1 0-187,0 0 78,-1 0-62,1 0 15,0 0-15,-1 0-1,1 0 1,0 0 390,-1 0-406,1 0 32,0 0-17,-1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14.253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0,'25'0'125,"1"0"-125,25 0 16,1 0-1,-1 0-15,-26 0 16,27 0-16,-27 0 15,1 0 1,0 0-16,-1 0 63,1 0-48,0 0 1,-1 0-16,1 0 15,0 0-15,-1 0 16,1 0-16,0 0 16,-1 0-1,-25 26 79,26-26-78,0 0-16,-1 0 15,1 0 32,0 0 47,-1 0-16,1 0-62,0 0-1,-1 0 32,1 0-31,0 0 46,-1 0-46,1 0 0,0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0F111A-19E5-454C-AE3D-408EB1BC015B}" type="datetime1">
              <a:rPr lang="es-ES" noProof="0" smtClean="0"/>
              <a:t>17/08/2019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8177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1105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7146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70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063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36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677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4784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0203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292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23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586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70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719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16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37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832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60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735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82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r>
              <a:rPr lang="es-ES" sz="1600" b="1" spc="-10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es-ES" sz="1600" b="1" spc="-10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s-ES" sz="1600" b="1" spc="-10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emf"/><Relationship Id="rId3" Type="http://schemas.openxmlformats.org/officeDocument/2006/relationships/image" Target="../media/image13.PNG"/><Relationship Id="rId7" Type="http://schemas.openxmlformats.org/officeDocument/2006/relationships/image" Target="../media/image14.emf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6999" y="1143001"/>
            <a:ext cx="6857999" cy="4571999"/>
          </a:xfrm>
        </p:spPr>
      </p:pic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656000" y="4509000"/>
            <a:ext cx="2700000" cy="21588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20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Gabriel </a:t>
            </a:r>
            <a:r>
              <a:rPr lang="es-ES" sz="20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s-ES" sz="20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Martí Fuentes</a:t>
            </a:r>
            <a:endParaRPr lang="es-ES" sz="20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" y="120073"/>
            <a:ext cx="7245164" cy="4028927"/>
          </a:xfrm>
        </p:spPr>
        <p:txBody>
          <a:bodyPr rtlCol="0"/>
          <a:lstStyle/>
          <a:p>
            <a:r>
              <a:rPr lang="es-ES" dirty="0"/>
              <a:t>Análisis de </a:t>
            </a:r>
            <a:r>
              <a:rPr lang="es-ES" dirty="0" err="1"/>
              <a:t>Keyloggers</a:t>
            </a:r>
            <a:r>
              <a:rPr lang="es-ES" dirty="0"/>
              <a:t> mediante Ingeniería Inversa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6000" y="5084888"/>
            <a:ext cx="7535999" cy="1584111"/>
          </a:xfrm>
        </p:spPr>
        <p:txBody>
          <a:bodyPr rtlCol="0"/>
          <a:lstStyle/>
          <a:p>
            <a:pPr rtl="0"/>
            <a:r>
              <a:rPr lang="es-ES" b="1" dirty="0" smtClean="0">
                <a:latin typeface="+mj-lt"/>
                <a:ea typeface="Verdana" panose="020B0604030504040204" pitchFamily="34" charset="0"/>
              </a:rPr>
              <a:t>Trabajo Final de Master</a:t>
            </a:r>
          </a:p>
          <a:p>
            <a:r>
              <a:rPr lang="it-IT" b="1" dirty="0">
                <a:latin typeface="+mj-lt"/>
                <a:ea typeface="Verdana" panose="020B0604030504040204" pitchFamily="34" charset="0"/>
              </a:rPr>
              <a:t>Escola Tècnica Superior d’Enginyeria Electrònica i Informàtica </a:t>
            </a:r>
            <a:endParaRPr lang="it-IT" b="1" dirty="0" smtClean="0">
              <a:latin typeface="+mj-lt"/>
              <a:ea typeface="Verdana" panose="020B0604030504040204" pitchFamily="34" charset="0"/>
            </a:endParaRPr>
          </a:p>
          <a:p>
            <a:r>
              <a:rPr lang="it-IT" b="1" dirty="0" smtClean="0">
                <a:latin typeface="+mj-lt"/>
                <a:ea typeface="Verdana" panose="020B0604030504040204" pitchFamily="34" charset="0"/>
              </a:rPr>
              <a:t>La Salle,  2019</a:t>
            </a:r>
            <a:endParaRPr lang="es-ES" b="1" dirty="0"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/>
              <a:t>Opción de línea divisoria de sección 2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6831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10</a:t>
            </a:fld>
            <a:endParaRPr lang="es-E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76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2714"/>
          </a:xfrm>
        </p:spPr>
        <p:txBody>
          <a:bodyPr rtlCol="0"/>
          <a:lstStyle/>
          <a:p>
            <a:pPr rtl="0"/>
            <a:r>
              <a:rPr lang="es-ES" dirty="0"/>
              <a:t>Opción de línea divisoria de sección 2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6831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11</a:t>
            </a:fld>
            <a:endParaRPr lang="es-E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49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76998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12</a:t>
            </a:fld>
            <a:endParaRPr lang="es-ES" sz="1600" b="1" dirty="0"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EL CÓDIGO DE KEYLOGGER EN PYTHON MÁS CORTO</a:t>
            </a:r>
            <a:endParaRPr lang="es-ES" sz="4800" b="1" dirty="0"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8" y="1989000"/>
            <a:ext cx="98719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76998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13</a:t>
            </a:fld>
            <a:endParaRPr lang="es-ES" sz="1600" b="1" dirty="0"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EL CÓDIGO DE KEYLOGGER EN PYTHON MÁS CORTO</a:t>
            </a:r>
            <a:endParaRPr lang="es-ES" sz="4800" b="1" dirty="0"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648814"/>
            <a:ext cx="8460000" cy="5027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4812160" y="2133651"/>
              <a:ext cx="268200" cy="280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2040" y="2013771"/>
                <a:ext cx="3884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/>
              <p14:cNvContentPartPr/>
              <p14:nvPr/>
            </p14:nvContentPartPr>
            <p14:xfrm>
              <a:off x="1810480" y="2752491"/>
              <a:ext cx="342000" cy="2520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0360" y="2632611"/>
                <a:ext cx="4622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/>
              <p14:cNvContentPartPr/>
              <p14:nvPr/>
            </p14:nvContentPartPr>
            <p14:xfrm>
              <a:off x="2419960" y="2743131"/>
              <a:ext cx="683640" cy="28800"/>
            </p14:xfrm>
          </p:contentPart>
        </mc:Choice>
        <mc:Fallback xmlns="">
          <p:pic>
            <p:nvPicPr>
              <p:cNvPr id="9" name="Entrada de lápiz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9840" y="2623251"/>
                <a:ext cx="8038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/>
              <p14:cNvContentPartPr/>
              <p14:nvPr/>
            </p14:nvContentPartPr>
            <p14:xfrm>
              <a:off x="3907120" y="2751771"/>
              <a:ext cx="304920" cy="10440"/>
            </p14:xfrm>
          </p:contentPart>
        </mc:Choice>
        <mc:Fallback xmlns="">
          <p:pic>
            <p:nvPicPr>
              <p:cNvPr id="10" name="Entrada de lápiz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7000" y="2631891"/>
                <a:ext cx="4251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/>
              <p14:cNvContentPartPr/>
              <p14:nvPr/>
            </p14:nvContentPartPr>
            <p14:xfrm>
              <a:off x="4849240" y="2752491"/>
              <a:ext cx="351720" cy="10440"/>
            </p14:xfrm>
          </p:contentPart>
        </mc:Choice>
        <mc:Fallback xmlns="">
          <p:pic>
            <p:nvPicPr>
              <p:cNvPr id="11" name="Entrada de lápiz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89120" y="2632611"/>
                <a:ext cx="471600" cy="2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5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76998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14</a:t>
            </a:fld>
            <a:endParaRPr lang="es-ES" sz="1600" b="1" dirty="0"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MÁS CORTO AÚN</a:t>
            </a:r>
            <a:endParaRPr lang="es-ES" sz="4800" b="1" dirty="0"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0" y="1989000"/>
            <a:ext cx="980074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76998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15</a:t>
            </a:fld>
            <a:endParaRPr lang="es-ES" sz="1600" b="1" dirty="0"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MÁS CORTO AÚN</a:t>
            </a:r>
            <a:endParaRPr lang="es-ES" sz="4800" b="1" dirty="0"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3" y="1121676"/>
            <a:ext cx="9281098" cy="55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7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Comparación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amet, consectetur adipiscing elit.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es-ES"/>
              <a:t>Nombre de la empresa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pPr rtl="0"/>
            <a:r>
              <a:rPr lang="es-ES" dirty="0"/>
              <a:t>Nulla a erat eget nunc hendrerit ultrices eu nec nulla. Donec viverra leo aliquet, auctor quam id, convallis orci. </a:t>
            </a:r>
          </a:p>
          <a:p>
            <a:pPr rtl="0"/>
            <a:endParaRPr lang="es-ES" dirty="0"/>
          </a:p>
          <a:p>
            <a:pPr lvl="1" rtl="0"/>
            <a:r>
              <a:rPr lang="es-ES" dirty="0"/>
              <a:t>Sed in molestie est. Cras ornare turpis at ligula posuere, sit amet accumsan neque lobortis.</a:t>
            </a:r>
          </a:p>
          <a:p>
            <a:pPr lvl="1" rtl="0"/>
            <a:r>
              <a:rPr lang="es-ES" dirty="0"/>
              <a:t>Maecenas mattis risus ligula, sed ullamcorper nunc efficitur sed.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es-ES"/>
              <a:t>Servicio competitivo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rtl="0"/>
            <a:r>
              <a:rPr lang="es-ES" dirty="0"/>
              <a:t>Praesent venenatis quam tortor, viverra nunc rutrum. </a:t>
            </a:r>
          </a:p>
          <a:p>
            <a:pPr rtl="0"/>
            <a:endParaRPr lang="es-ES" dirty="0"/>
          </a:p>
          <a:p>
            <a:pPr lvl="1" rtl="0"/>
            <a:r>
              <a:rPr lang="es-ES" dirty="0"/>
              <a:t>Maecenas malesuada ultricies sapien sit amet pharetra. </a:t>
            </a:r>
          </a:p>
          <a:p>
            <a:pPr lvl="1" rtl="0"/>
            <a:r>
              <a:rPr lang="es-ES" dirty="0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Opciones de gráfico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s-ES" dirty="0"/>
              <a:t>Lorem ipsum dolor sit amet, consectetur adipiscing elit. </a:t>
            </a:r>
          </a:p>
        </p:txBody>
      </p:sp>
      <p:graphicFrame>
        <p:nvGraphicFramePr>
          <p:cNvPr id="4" name="Gráfico 3" title="Gráfico del marcador de posición de los ingresos brutos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4183487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áfico 6" title="Gráfico del marcador de posición de los ingresos brutos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005475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Tabla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/>
              <a:t>Lorem ipsum dolor sit amet, consectetur adipiscing elit. 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139806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Proveedores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Usuarios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Consultores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Compradores de anuncios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Ingresos brutos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Ingresos de la empresa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6.750 €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1.013 €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33.750 €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5.063 €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135.000 €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20.250 €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50 000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270.000 €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40.500 €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10056000" y="6309000"/>
            <a:ext cx="2136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000" y="2709000"/>
            <a:ext cx="6480000" cy="1440000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36000" y="4782800"/>
            <a:ext cx="3060000" cy="382887"/>
          </a:xfrm>
        </p:spPr>
        <p:txBody>
          <a:bodyPr rtlCol="0"/>
          <a:lstStyle/>
          <a:p>
            <a:pPr rtl="0"/>
            <a:r>
              <a:rPr lang="es-ES" dirty="0" smtClean="0"/>
              <a:t>Gabriel Marti</a:t>
            </a:r>
            <a:endParaRPr lang="es-ES" dirty="0"/>
          </a:p>
        </p:txBody>
      </p:sp>
      <p:pic>
        <p:nvPicPr>
          <p:cNvPr id="9" name="Gráfico 8" descr="Sobre" title="Icono del correo electrónico del moderado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456000" y="4888116"/>
            <a:ext cx="218900" cy="2189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16000" y="4869000"/>
            <a:ext cx="2910342" cy="238016"/>
          </a:xfrm>
        </p:spPr>
        <p:txBody>
          <a:bodyPr rtlCol="0"/>
          <a:lstStyle/>
          <a:p>
            <a:pPr rtl="0"/>
            <a:r>
              <a:rPr lang="es-ES" sz="1400" dirty="0" smtClean="0"/>
              <a:t>gabimarti@gmail.com</a:t>
            </a:r>
            <a:endParaRPr lang="es-ES" sz="1400" dirty="0"/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s-E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s-ES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>
                <a:latin typeface="Corbel" panose="020B0503020204020204" pitchFamily="34" charset="0"/>
              </a:rPr>
              <a:t>CONSULTANTS</a:t>
            </a:r>
            <a:endParaRPr lang="es-ES" sz="1600" b="1" spc="-100" baseline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6376" y="6442475"/>
            <a:ext cx="277812" cy="27305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19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0251642" y="9000"/>
            <a:ext cx="1784358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00" y="189000"/>
            <a:ext cx="7380000" cy="1440000"/>
          </a:xfrm>
        </p:spPr>
        <p:txBody>
          <a:bodyPr rtlCol="0"/>
          <a:lstStyle/>
          <a:p>
            <a:pPr rtl="0"/>
            <a:r>
              <a:rPr lang="es-ES" sz="4800" dirty="0" smtClean="0"/>
              <a:t>introducción</a:t>
            </a:r>
            <a:endParaRPr lang="es-ES" sz="48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0799"/>
            <a:ext cx="361040" cy="304771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2</a:t>
            </a:fld>
            <a:endParaRPr lang="es-ES" sz="1600" b="1" dirty="0">
              <a:latin typeface="+mj-lt"/>
            </a:endParaRPr>
          </a:p>
        </p:txBody>
      </p:sp>
      <p:sp>
        <p:nvSpPr>
          <p:cNvPr id="11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1056001" y="1989001"/>
            <a:ext cx="8639999" cy="4322714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i="0" dirty="0">
                <a:latin typeface="Avenir LT Std 65 Medium" panose="020B0603020203020204" pitchFamily="34" charset="0"/>
              </a:rPr>
              <a:t>El espionaje digital es una actividad que va en aumento, y se realiza tanto a nivel gubernamental, como político o privado. Las herramientas y técnicas utilizadas son múltiples, y muchas utilizan sistemas combinados, pero el registro de pulsaciones en los teclados de los ordenadores, y más recientemente también en dispositivos móviles, es una de las características comunes a todos ellos</a:t>
            </a:r>
            <a:r>
              <a:rPr lang="es-ES" sz="2400" i="0" dirty="0" smtClean="0">
                <a:latin typeface="Avenir LT Std 65 Medium" panose="020B0603020203020204" pitchFamily="34" charset="0"/>
              </a:rPr>
              <a:t>.</a:t>
            </a:r>
            <a:r>
              <a:rPr lang="es-ES" sz="2400" i="0" dirty="0" smtClean="0">
                <a:latin typeface="+mj-lt"/>
              </a:rPr>
              <a:t/>
            </a:r>
            <a:br>
              <a:rPr lang="es-ES" sz="2400" i="0" dirty="0" smtClean="0">
                <a:latin typeface="+mj-lt"/>
              </a:rPr>
            </a:br>
            <a:r>
              <a:rPr lang="es-ES" sz="2400" i="0" dirty="0" smtClean="0">
                <a:latin typeface="+mj-lt"/>
              </a:rPr>
              <a:t/>
            </a:r>
            <a:br>
              <a:rPr lang="es-ES" sz="2400" i="0" dirty="0" smtClean="0">
                <a:latin typeface="+mj-lt"/>
              </a:rPr>
            </a:br>
            <a:endParaRPr lang="es-ES" sz="2400" i="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 descr="Cómo usar esta plantilla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298484" y="589495"/>
            <a:ext cx="3002130" cy="3083313"/>
            <a:chOff x="1341135" y="527364"/>
            <a:chExt cx="3002130" cy="3083313"/>
          </a:xfrm>
        </p:grpSpPr>
        <p:sp>
          <p:nvSpPr>
            <p:cNvPr id="37" name="Elipse 36" title="Gráficos circulares en segundo plano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r>
                <a:rPr lang="es-ES" sz="2400" b="1"/>
                <a:t>Cómo</a:t>
              </a:r>
              <a:r>
                <a:rPr lang="es-ES" sz="2400"/>
                <a:t> </a:t>
              </a:r>
              <a:r>
                <a:rPr lang="es-ES" sz="2400" i="1"/>
                <a:t>personalizar</a:t>
              </a:r>
              <a:r>
                <a:rPr lang="es-ES" sz="2400"/>
                <a:t> esta plantilla.</a:t>
              </a:r>
            </a:p>
          </p:txBody>
        </p:sp>
        <p:sp>
          <p:nvSpPr>
            <p:cNvPr id="40" name="Elipse 39" title="Gráficos circulares en segundo plano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1" name="Elipse 40" title="Gráficos circulares en segundo plano">
              <a:extLst>
                <a:ext uri="{FF2B5EF4-FFF2-40B4-BE49-F238E27FC236}">
                  <a16:creationId xmlns:a16="http://schemas.microsoft.com/office/drawing/2014/main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38" name="Título 2">
              <a:extLst>
                <a:ext uri="{FF2B5EF4-FFF2-40B4-BE49-F238E27FC236}">
                  <a16:creationId xmlns:a16="http://schemas.microsoft.com/office/drawing/2014/main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es-ES" sz="7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sp>
        <p:nvSpPr>
          <p:cNvPr id="6" name="Rectángulo 5" descr="Cuadro de instrucciones en segundo plano">
            <a:extLst>
              <a:ext uri="{FF2B5EF4-FFF2-40B4-BE49-F238E27FC236}">
                <a16:creationId xmlns:a16="http://schemas.microsoft.com/office/drawing/2014/main" id="{20779E53-6FBF-49D4-B71F-9C4591CB06D5}"/>
              </a:ext>
            </a:extLst>
          </p:cNvPr>
          <p:cNvSpPr/>
          <p:nvPr/>
        </p:nvSpPr>
        <p:spPr>
          <a:xfrm>
            <a:off x="3489598" y="70559"/>
            <a:ext cx="4708996" cy="41775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3" name="Elipse 42" title="Gráficos circulares en segundo plano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3630478" y="200418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/>
              <a:t>1</a:t>
            </a:r>
          </a:p>
        </p:txBody>
      </p:sp>
      <p:grpSp>
        <p:nvGrpSpPr>
          <p:cNvPr id="46" name="Grupo 45" title="Agregue sus imágenes">
            <a:extLst>
              <a:ext uri="{FF2B5EF4-FFF2-40B4-BE49-F238E27FC236}">
                <a16:creationId xmlns:a16="http://schemas.microsoft.com/office/drawing/2014/main" id="{D61E15D2-0BAF-4A2C-9698-DD4F6BAB920D}"/>
              </a:ext>
            </a:extLst>
          </p:cNvPr>
          <p:cNvGrpSpPr/>
          <p:nvPr/>
        </p:nvGrpSpPr>
        <p:grpSpPr>
          <a:xfrm>
            <a:off x="3628308" y="530352"/>
            <a:ext cx="4341658" cy="3585644"/>
            <a:chOff x="424893" y="379770"/>
            <a:chExt cx="4341658" cy="3585644"/>
          </a:xfrm>
        </p:grpSpPr>
        <p:sp>
          <p:nvSpPr>
            <p:cNvPr id="15" name="Cuadro de texto 14">
              <a:extLst>
                <a:ext uri="{FF2B5EF4-FFF2-40B4-BE49-F238E27FC236}">
                  <a16:creationId xmlns:a16="http://schemas.microsoft.com/office/drawing/2014/main" id="{5083EB4B-86A0-45E7-8493-F0169A4CCC87}"/>
                </a:ext>
              </a:extLst>
            </p:cNvPr>
            <p:cNvSpPr txBox="1"/>
            <p:nvPr/>
          </p:nvSpPr>
          <p:spPr>
            <a:xfrm>
              <a:off x="499040" y="379770"/>
              <a:ext cx="4136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sz="2000" b="1">
                  <a:latin typeface="+mj-lt"/>
                </a:rPr>
                <a:t>Agregue sus imágenes</a:t>
              </a:r>
            </a:p>
          </p:txBody>
        </p:sp>
        <p:pic>
          <p:nvPicPr>
            <p:cNvPr id="12" name="Imagen 11" title="Gráficos de instrucciones de la plantilla">
              <a:extLst>
                <a:ext uri="{FF2B5EF4-FFF2-40B4-BE49-F238E27FC236}">
                  <a16:creationId xmlns:a16="http://schemas.microsoft.com/office/drawing/2014/main" id="{B945A26A-43DB-4AED-BA9E-E81359BA2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686" y="910689"/>
              <a:ext cx="1985426" cy="2008300"/>
            </a:xfrm>
            <a:prstGeom prst="rect">
              <a:avLst/>
            </a:prstGeom>
          </p:spPr>
        </p:pic>
        <p:sp>
          <p:nvSpPr>
            <p:cNvPr id="20" name="Gráfico 18" title="Flecha de instrucciones de la plantilla">
              <a:extLst>
                <a:ext uri="{FF2B5EF4-FFF2-40B4-BE49-F238E27FC236}">
                  <a16:creationId xmlns:a16="http://schemas.microsoft.com/office/drawing/2014/main" id="{3CDE6CC0-E86B-4B0C-B994-AD3ECE46636B}"/>
                </a:ext>
              </a:extLst>
            </p:cNvPr>
            <p:cNvSpPr/>
            <p:nvPr/>
          </p:nvSpPr>
          <p:spPr>
            <a:xfrm rot="4500000" flipH="1">
              <a:off x="1365275" y="2606461"/>
              <a:ext cx="367586" cy="457870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16" name="Cuadro de texto 15">
              <a:extLst>
                <a:ext uri="{FF2B5EF4-FFF2-40B4-BE49-F238E27FC236}">
                  <a16:creationId xmlns:a16="http://schemas.microsoft.com/office/drawing/2014/main" id="{1AA52088-CC08-4B31-88C3-7589922DEBB6}"/>
                </a:ext>
              </a:extLst>
            </p:cNvPr>
            <p:cNvSpPr txBox="1"/>
            <p:nvPr/>
          </p:nvSpPr>
          <p:spPr>
            <a:xfrm>
              <a:off x="424893" y="3134417"/>
              <a:ext cx="21384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sz="1600" b="1"/>
                <a:t>Elimine</a:t>
              </a:r>
              <a:r>
                <a:rPr lang="es-ES" sz="1600"/>
                <a:t> la imagen del marcador de posición o el icono,</a:t>
              </a:r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6A7864C-1101-45CF-B3E0-1BB84A195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660" y="963918"/>
              <a:ext cx="1905000" cy="192297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1" name="Gráfico 18" title="Flecha de instrucciones de la plantilla">
              <a:extLst>
                <a:ext uri="{FF2B5EF4-FFF2-40B4-BE49-F238E27FC236}">
                  <a16:creationId xmlns:a16="http://schemas.microsoft.com/office/drawing/2014/main" id="{051A3989-527C-4619-9BF7-E99892F1986E}"/>
                </a:ext>
              </a:extLst>
            </p:cNvPr>
            <p:cNvSpPr/>
            <p:nvPr/>
          </p:nvSpPr>
          <p:spPr>
            <a:xfrm rot="17820117">
              <a:off x="3452257" y="2502894"/>
              <a:ext cx="421360" cy="524851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17" name="Cuadro de texto 16">
              <a:extLst>
                <a:ext uri="{FF2B5EF4-FFF2-40B4-BE49-F238E27FC236}">
                  <a16:creationId xmlns:a16="http://schemas.microsoft.com/office/drawing/2014/main" id="{0F108E97-1B0C-4A75-91C1-1B9A03212BD0}"/>
                </a:ext>
              </a:extLst>
            </p:cNvPr>
            <p:cNvSpPr txBox="1"/>
            <p:nvPr/>
          </p:nvSpPr>
          <p:spPr>
            <a:xfrm>
              <a:off x="2628134" y="3134416"/>
              <a:ext cx="21384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sz="1600"/>
                <a:t>a continuación, seleccione </a:t>
              </a:r>
              <a:r>
                <a:rPr lang="es-ES" sz="1600" b="1" i="1"/>
                <a:t>o</a:t>
              </a:r>
              <a:r>
                <a:rPr lang="es-ES" sz="1600"/>
                <a:t> arrastre y coloque su foto</a:t>
              </a:r>
            </a:p>
          </p:txBody>
        </p:sp>
      </p:grpSp>
      <p:sp>
        <p:nvSpPr>
          <p:cNvPr id="42" name="Rectángulo 41" descr="Cuadro de instrucciones en segundo plano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>
            <a:off x="8282947" y="2345290"/>
            <a:ext cx="3803798" cy="35506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5" name="Elipse 44" title="Gráficos circulares en segundo plano">
            <a:extLst>
              <a:ext uri="{FF2B5EF4-FFF2-40B4-BE49-F238E27FC236}">
                <a16:creationId xmlns:a16="http://schemas.microsoft.com/office/drawing/2014/main" id="{840F97B3-0E1D-40DC-BF8C-2D40E7DDC61C}"/>
              </a:ext>
            </a:extLst>
          </p:cNvPr>
          <p:cNvSpPr/>
          <p:nvPr/>
        </p:nvSpPr>
        <p:spPr>
          <a:xfrm>
            <a:off x="8426865" y="2498870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/>
              <a:t>2</a:t>
            </a:r>
          </a:p>
        </p:txBody>
      </p:sp>
      <p:sp>
        <p:nvSpPr>
          <p:cNvPr id="14" name="Cuadro de texto 13">
            <a:extLst>
              <a:ext uri="{FF2B5EF4-FFF2-40B4-BE49-F238E27FC236}">
                <a16:creationId xmlns:a16="http://schemas.microsoft.com/office/drawing/2014/main" id="{7EAFFD73-4869-4CC3-8C60-E7C58E91DDE1}"/>
              </a:ext>
            </a:extLst>
          </p:cNvPr>
          <p:cNvSpPr txBox="1"/>
          <p:nvPr/>
        </p:nvSpPr>
        <p:spPr>
          <a:xfrm>
            <a:off x="8672699" y="3055471"/>
            <a:ext cx="300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000" b="1">
                <a:latin typeface="+mj-lt"/>
              </a:rPr>
              <a:t>Logotipo de la empresa</a:t>
            </a:r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DBE590BD-3E87-43CE-BDCC-A6A81A224642}"/>
              </a:ext>
            </a:extLst>
          </p:cNvPr>
          <p:cNvSpPr txBox="1"/>
          <p:nvPr/>
        </p:nvSpPr>
        <p:spPr>
          <a:xfrm>
            <a:off x="8672699" y="3659011"/>
            <a:ext cx="30052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600" dirty="0"/>
              <a:t>Inserte el logotipo de su empresa </a:t>
            </a:r>
            <a:br>
              <a:rPr lang="es-ES" sz="1600" dirty="0"/>
            </a:br>
            <a:r>
              <a:rPr lang="es-ES" sz="1600" dirty="0"/>
              <a:t>en el </a:t>
            </a:r>
            <a:r>
              <a:rPr lang="es-ES" sz="1600" b="1" dirty="0"/>
              <a:t>Patrón de diapositivas</a:t>
            </a:r>
          </a:p>
          <a:p>
            <a:pPr algn="ctr" rtl="0"/>
            <a:r>
              <a:rPr lang="es-ES" dirty="0"/>
              <a:t/>
            </a:r>
            <a:br>
              <a:rPr lang="es-ES" dirty="0"/>
            </a:br>
            <a:r>
              <a:rPr lang="es-ES" dirty="0"/>
              <a:t>    </a:t>
            </a:r>
            <a:r>
              <a:rPr lang="es-ES" sz="1200" dirty="0"/>
              <a:t>Vista </a:t>
            </a:r>
            <a:r>
              <a:rPr lang="es-ES" sz="1200" dirty="0">
                <a:sym typeface="Wingdings" panose="05000000000000000000" pitchFamily="2" charset="2"/>
              </a:rPr>
              <a:t></a:t>
            </a:r>
            <a:r>
              <a:rPr lang="es-ES" sz="1200" dirty="0"/>
              <a:t> Patrón de diapositivas</a:t>
            </a:r>
          </a:p>
          <a:p>
            <a:pPr algn="ctr" rtl="0"/>
            <a:r>
              <a:rPr lang="es-ES" sz="1200" dirty="0"/>
              <a:t/>
            </a:r>
            <a:br>
              <a:rPr lang="es-ES" sz="1200" dirty="0"/>
            </a:br>
            <a:r>
              <a:rPr lang="es-ES" sz="1200" dirty="0"/>
              <a:t>Asegúrese de que está en la </a:t>
            </a:r>
            <a:r>
              <a:rPr lang="es-ES" sz="1200" b="1" dirty="0"/>
              <a:t>primera diapositiva </a:t>
            </a:r>
            <a:r>
              <a:rPr lang="es-ES" sz="1200" dirty="0"/>
              <a:t>(patrón), a continuación, elimine el logotipo del marcador de posición y coloque su logotipo o edite el texto. </a:t>
            </a:r>
            <a:endParaRPr lang="es-ES" dirty="0"/>
          </a:p>
        </p:txBody>
      </p:sp>
      <p:pic>
        <p:nvPicPr>
          <p:cNvPr id="34" name="Gráfico 33" title="Icono de un puntero">
            <a:extLst>
              <a:ext uri="{FF2B5EF4-FFF2-40B4-BE49-F238E27FC236}">
                <a16:creationId xmlns:a16="http://schemas.microsoft.com/office/drawing/2014/main" id="{CD918641-0E9F-47D8-845F-9A6E26FAFE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115195" y="4492882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ráfico 6" title="Flecha de instrucciones de la plantilla">
            <a:extLst>
              <a:ext uri="{FF2B5EF4-FFF2-40B4-BE49-F238E27FC236}">
                <a16:creationId xmlns:a16="http://schemas.microsoft.com/office/drawing/2014/main" id="{B380D939-B966-40C5-8110-A8705AE6EE34}"/>
              </a:ext>
            </a:extLst>
          </p:cNvPr>
          <p:cNvSpPr/>
          <p:nvPr/>
        </p:nvSpPr>
        <p:spPr>
          <a:xfrm rot="14861138" flipH="1">
            <a:off x="10249826" y="5531645"/>
            <a:ext cx="731260" cy="793056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es-ES"/>
          </a:p>
        </p:txBody>
      </p:sp>
      <p:sp>
        <p:nvSpPr>
          <p:cNvPr id="36" name="Rectángulo 35" descr="Cuadro de instrucciones en segundo plano">
            <a:extLst>
              <a:ext uri="{FF2B5EF4-FFF2-40B4-BE49-F238E27FC236}">
                <a16:creationId xmlns:a16="http://schemas.microsoft.com/office/drawing/2014/main" id="{076CBD10-D15D-4FC1-8D9B-B4BEB3C1E3E5}"/>
              </a:ext>
            </a:extLst>
          </p:cNvPr>
          <p:cNvSpPr/>
          <p:nvPr/>
        </p:nvSpPr>
        <p:spPr>
          <a:xfrm>
            <a:off x="78734" y="4335681"/>
            <a:ext cx="8126850" cy="243478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Elipse 43" title="Gráficos circulares en segundo plano">
            <a:extLst>
              <a:ext uri="{FF2B5EF4-FFF2-40B4-BE49-F238E27FC236}">
                <a16:creationId xmlns:a16="http://schemas.microsoft.com/office/drawing/2014/main" id="{AD5E115B-A01C-4789-8FA0-CA1A95794CDC}"/>
              </a:ext>
            </a:extLst>
          </p:cNvPr>
          <p:cNvSpPr/>
          <p:nvPr/>
        </p:nvSpPr>
        <p:spPr>
          <a:xfrm>
            <a:off x="7640194" y="4463794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/>
              <a:t>3</a:t>
            </a:r>
          </a:p>
        </p:txBody>
      </p:sp>
      <p:sp>
        <p:nvSpPr>
          <p:cNvPr id="23" name="Cuadro de texto 22">
            <a:extLst>
              <a:ext uri="{FF2B5EF4-FFF2-40B4-BE49-F238E27FC236}">
                <a16:creationId xmlns:a16="http://schemas.microsoft.com/office/drawing/2014/main" id="{92C20CDD-0E88-460E-B553-CC0BFE2D7E81}"/>
              </a:ext>
            </a:extLst>
          </p:cNvPr>
          <p:cNvSpPr txBox="1"/>
          <p:nvPr/>
        </p:nvSpPr>
        <p:spPr>
          <a:xfrm>
            <a:off x="4026334" y="4755026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" b="1">
                <a:latin typeface="+mj-lt"/>
              </a:rPr>
              <a:t>Elija los colores</a:t>
            </a:r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0EDD0AB6-01C4-4545-BA3F-9047F2A0799E}"/>
              </a:ext>
            </a:extLst>
          </p:cNvPr>
          <p:cNvSpPr txBox="1"/>
          <p:nvPr/>
        </p:nvSpPr>
        <p:spPr>
          <a:xfrm>
            <a:off x="4026335" y="5203765"/>
            <a:ext cx="3613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/>
              <a:t>Cambie el color del </a:t>
            </a:r>
            <a:br>
              <a:rPr lang="es-ES" sz="1600"/>
            </a:br>
            <a:r>
              <a:rPr lang="es-ES" sz="1600"/>
              <a:t>tema en la vista </a:t>
            </a:r>
            <a:r>
              <a:rPr lang="es-ES" sz="1600" b="1"/>
              <a:t>Patrón de diapositivas</a:t>
            </a:r>
            <a:r>
              <a:rPr lang="es-ES" sz="1600"/>
              <a:t/>
            </a:r>
            <a:br>
              <a:rPr lang="es-ES" sz="1600"/>
            </a:br>
            <a:r>
              <a:rPr lang="es-ES"/>
              <a:t/>
            </a:r>
            <a:br>
              <a:rPr lang="es-ES"/>
            </a:br>
            <a:r>
              <a:rPr lang="es-ES"/>
              <a:t>    </a:t>
            </a:r>
            <a:r>
              <a:rPr lang="es-ES" sz="1200"/>
              <a:t>Vista </a:t>
            </a:r>
            <a:r>
              <a:rPr lang="es-ES" sz="1200">
                <a:sym typeface="Wingdings" panose="05000000000000000000" pitchFamily="2" charset="2"/>
              </a:rPr>
              <a:t></a:t>
            </a:r>
            <a:r>
              <a:rPr lang="es-ES" sz="1200"/>
              <a:t> Patrón de diapositivas </a:t>
            </a:r>
            <a:r>
              <a:rPr lang="es-ES" sz="1200">
                <a:sym typeface="Wingdings" panose="05000000000000000000" pitchFamily="2" charset="2"/>
              </a:rPr>
              <a:t> Colores </a:t>
            </a:r>
            <a:r>
              <a:rPr lang="es-ES" sz="1200" i="1">
                <a:sym typeface="Wingdings" panose="05000000000000000000" pitchFamily="2" charset="2"/>
              </a:rPr>
              <a:t>(flecha desplegable)</a:t>
            </a:r>
            <a:endParaRPr lang="es-ES"/>
          </a:p>
        </p:txBody>
      </p:sp>
      <p:pic>
        <p:nvPicPr>
          <p:cNvPr id="35" name="Gráfico 34" title="Icono de un puntero">
            <a:extLst>
              <a:ext uri="{FF2B5EF4-FFF2-40B4-BE49-F238E27FC236}">
                <a16:creationId xmlns:a16="http://schemas.microsoft.com/office/drawing/2014/main" id="{FE77A636-0A2F-43A6-A666-027B31BBE4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57289" y="6034574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5E4CC77-F166-480D-B4C3-5D8B48679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1" y="4987652"/>
            <a:ext cx="2734442" cy="11868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2" name="Gráfico 18" title="Flecha de instrucciones de la plantilla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5780139" flipV="1">
            <a:off x="3285983" y="4818427"/>
            <a:ext cx="659696" cy="821727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54" name="Grupo 53" title="gráfico de una papelera">
            <a:extLst>
              <a:ext uri="{FF2B5EF4-FFF2-40B4-BE49-F238E27FC236}">
                <a16:creationId xmlns:a16="http://schemas.microsoft.com/office/drawing/2014/main" id="{EDB4B58C-F60B-48DA-BCAD-2112E9BE7B4D}"/>
              </a:ext>
            </a:extLst>
          </p:cNvPr>
          <p:cNvGrpSpPr/>
          <p:nvPr/>
        </p:nvGrpSpPr>
        <p:grpSpPr>
          <a:xfrm>
            <a:off x="11206134" y="503552"/>
            <a:ext cx="687382" cy="687382"/>
            <a:chOff x="11174860" y="467747"/>
            <a:chExt cx="687382" cy="687382"/>
          </a:xfrm>
        </p:grpSpPr>
        <p:sp>
          <p:nvSpPr>
            <p:cNvPr id="53" name="Elipse 52" title="Gráficos circulares en segundo plano">
              <a:extLst>
                <a:ext uri="{FF2B5EF4-FFF2-40B4-BE49-F238E27FC236}">
                  <a16:creationId xmlns:a16="http://schemas.microsoft.com/office/drawing/2014/main" id="{FAD8A723-1B46-4241-82C6-307FB9AFAA72}"/>
                </a:ext>
              </a:extLst>
            </p:cNvPr>
            <p:cNvSpPr/>
            <p:nvPr/>
          </p:nvSpPr>
          <p:spPr>
            <a:xfrm>
              <a:off x="11174860" y="467747"/>
              <a:ext cx="687382" cy="6873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9" name="Gráfico 47" title="icono de una papelera">
              <a:extLst>
                <a:ext uri="{FF2B5EF4-FFF2-40B4-BE49-F238E27FC236}">
                  <a16:creationId xmlns:a16="http://schemas.microsoft.com/office/drawing/2014/main" id="{8DA3E33B-4A06-4660-8AE8-549D26985401}"/>
                </a:ext>
              </a:extLst>
            </p:cNvPr>
            <p:cNvSpPr/>
            <p:nvPr/>
          </p:nvSpPr>
          <p:spPr>
            <a:xfrm>
              <a:off x="11388555" y="650855"/>
              <a:ext cx="259992" cy="321166"/>
            </a:xfrm>
            <a:custGeom>
              <a:avLst/>
              <a:gdLst>
                <a:gd name="connsiteX0" fmla="*/ 407881 w 418718"/>
                <a:gd name="connsiteY0" fmla="*/ 116995 h 517240"/>
                <a:gd name="connsiteX1" fmla="*/ 406403 w 418718"/>
                <a:gd name="connsiteY1" fmla="*/ 129803 h 517240"/>
                <a:gd name="connsiteX2" fmla="*/ 19951 w 418718"/>
                <a:gd name="connsiteY2" fmla="*/ 129803 h 517240"/>
                <a:gd name="connsiteX3" fmla="*/ 18473 w 418718"/>
                <a:gd name="connsiteY3" fmla="*/ 116995 h 517240"/>
                <a:gd name="connsiteX4" fmla="*/ 78818 w 418718"/>
                <a:gd name="connsiteY4" fmla="*/ 57635 h 517240"/>
                <a:gd name="connsiteX5" fmla="*/ 136453 w 418718"/>
                <a:gd name="connsiteY5" fmla="*/ 57635 h 517240"/>
                <a:gd name="connsiteX6" fmla="*/ 175122 w 418718"/>
                <a:gd name="connsiteY6" fmla="*/ 18474 h 517240"/>
                <a:gd name="connsiteX7" fmla="*/ 175369 w 418718"/>
                <a:gd name="connsiteY7" fmla="*/ 18473 h 517240"/>
                <a:gd name="connsiteX8" fmla="*/ 251231 w 418718"/>
                <a:gd name="connsiteY8" fmla="*/ 18473 h 517240"/>
                <a:gd name="connsiteX9" fmla="*/ 289408 w 418718"/>
                <a:gd name="connsiteY9" fmla="*/ 57389 h 517240"/>
                <a:gd name="connsiteX10" fmla="*/ 289408 w 418718"/>
                <a:gd name="connsiteY10" fmla="*/ 57389 h 517240"/>
                <a:gd name="connsiteX11" fmla="*/ 347044 w 418718"/>
                <a:gd name="connsiteY11" fmla="*/ 57389 h 517240"/>
                <a:gd name="connsiteX12" fmla="*/ 407881 w 418718"/>
                <a:gd name="connsiteY12" fmla="*/ 116995 h 517240"/>
                <a:gd name="connsiteX13" fmla="*/ 36453 w 418718"/>
                <a:gd name="connsiteY13" fmla="*/ 157389 h 517240"/>
                <a:gd name="connsiteX14" fmla="*/ 389901 w 418718"/>
                <a:gd name="connsiteY14" fmla="*/ 157389 h 517240"/>
                <a:gd name="connsiteX15" fmla="*/ 389901 w 418718"/>
                <a:gd name="connsiteY15" fmla="*/ 456896 h 517240"/>
                <a:gd name="connsiteX16" fmla="*/ 349507 w 418718"/>
                <a:gd name="connsiteY16" fmla="*/ 509359 h 517240"/>
                <a:gd name="connsiteX17" fmla="*/ 336453 w 418718"/>
                <a:gd name="connsiteY17" fmla="*/ 511083 h 517240"/>
                <a:gd name="connsiteX18" fmla="*/ 87931 w 418718"/>
                <a:gd name="connsiteY18" fmla="*/ 511083 h 517240"/>
                <a:gd name="connsiteX19" fmla="*/ 36452 w 418718"/>
                <a:gd name="connsiteY19" fmla="*/ 457172 h 517240"/>
                <a:gd name="connsiteX20" fmla="*/ 36453 w 418718"/>
                <a:gd name="connsiteY20" fmla="*/ 457142 h 517240"/>
                <a:gd name="connsiteX21" fmla="*/ 36453 w 418718"/>
                <a:gd name="connsiteY21" fmla="*/ 157635 h 517240"/>
                <a:gd name="connsiteX22" fmla="*/ 282758 w 418718"/>
                <a:gd name="connsiteY22" fmla="*/ 440640 h 517240"/>
                <a:gd name="connsiteX23" fmla="*/ 300492 w 418718"/>
                <a:gd name="connsiteY23" fmla="*/ 458374 h 517240"/>
                <a:gd name="connsiteX24" fmla="*/ 301724 w 418718"/>
                <a:gd name="connsiteY24" fmla="*/ 458374 h 517240"/>
                <a:gd name="connsiteX25" fmla="*/ 318719 w 418718"/>
                <a:gd name="connsiteY25" fmla="*/ 439654 h 517240"/>
                <a:gd name="connsiteX26" fmla="*/ 318719 w 418718"/>
                <a:gd name="connsiteY26" fmla="*/ 229556 h 517240"/>
                <a:gd name="connsiteX27" fmla="*/ 318719 w 418718"/>
                <a:gd name="connsiteY27" fmla="*/ 222906 h 517240"/>
                <a:gd name="connsiteX28" fmla="*/ 296379 w 418718"/>
                <a:gd name="connsiteY28" fmla="*/ 210762 h 517240"/>
                <a:gd name="connsiteX29" fmla="*/ 283497 w 418718"/>
                <a:gd name="connsiteY29" fmla="*/ 227832 h 517240"/>
                <a:gd name="connsiteX30" fmla="*/ 283497 w 418718"/>
                <a:gd name="connsiteY30" fmla="*/ 440640 h 517240"/>
                <a:gd name="connsiteX31" fmla="*/ 194088 w 418718"/>
                <a:gd name="connsiteY31" fmla="*/ 440640 h 517240"/>
                <a:gd name="connsiteX32" fmla="*/ 211822 w 418718"/>
                <a:gd name="connsiteY32" fmla="*/ 458374 h 517240"/>
                <a:gd name="connsiteX33" fmla="*/ 215517 w 418718"/>
                <a:gd name="connsiteY33" fmla="*/ 458374 h 517240"/>
                <a:gd name="connsiteX34" fmla="*/ 232019 w 418718"/>
                <a:gd name="connsiteY34" fmla="*/ 439654 h 517240"/>
                <a:gd name="connsiteX35" fmla="*/ 232019 w 418718"/>
                <a:gd name="connsiteY35" fmla="*/ 229310 h 517240"/>
                <a:gd name="connsiteX36" fmla="*/ 232019 w 418718"/>
                <a:gd name="connsiteY36" fmla="*/ 222906 h 517240"/>
                <a:gd name="connsiteX37" fmla="*/ 214532 w 418718"/>
                <a:gd name="connsiteY37" fmla="*/ 209852 h 517240"/>
                <a:gd name="connsiteX38" fmla="*/ 197044 w 418718"/>
                <a:gd name="connsiteY38" fmla="*/ 228078 h 517240"/>
                <a:gd name="connsiteX39" fmla="*/ 197044 w 418718"/>
                <a:gd name="connsiteY39" fmla="*/ 440640 h 517240"/>
                <a:gd name="connsiteX40" fmla="*/ 105419 w 418718"/>
                <a:gd name="connsiteY40" fmla="*/ 440640 h 517240"/>
                <a:gd name="connsiteX41" fmla="*/ 123153 w 418718"/>
                <a:gd name="connsiteY41" fmla="*/ 458374 h 517240"/>
                <a:gd name="connsiteX42" fmla="*/ 123153 w 418718"/>
                <a:gd name="connsiteY42" fmla="*/ 458374 h 517240"/>
                <a:gd name="connsiteX43" fmla="*/ 141641 w 418718"/>
                <a:gd name="connsiteY43" fmla="*/ 441948 h 517240"/>
                <a:gd name="connsiteX44" fmla="*/ 141625 w 418718"/>
                <a:gd name="connsiteY44" fmla="*/ 439654 h 517240"/>
                <a:gd name="connsiteX45" fmla="*/ 141625 w 418718"/>
                <a:gd name="connsiteY45" fmla="*/ 229310 h 517240"/>
                <a:gd name="connsiteX46" fmla="*/ 141625 w 418718"/>
                <a:gd name="connsiteY46" fmla="*/ 222906 h 517240"/>
                <a:gd name="connsiteX47" fmla="*/ 120363 w 418718"/>
                <a:gd name="connsiteY47" fmla="*/ 209605 h 517240"/>
                <a:gd name="connsiteX48" fmla="*/ 106650 w 418718"/>
                <a:gd name="connsiteY48" fmla="*/ 228078 h 517240"/>
                <a:gd name="connsiteX49" fmla="*/ 106650 w 418718"/>
                <a:gd name="connsiteY49" fmla="*/ 440640 h 5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18718" h="517240">
                  <a:moveTo>
                    <a:pt x="407881" y="116995"/>
                  </a:moveTo>
                  <a:cubicBezTo>
                    <a:pt x="407876" y="121306"/>
                    <a:pt x="407379" y="125603"/>
                    <a:pt x="406403" y="129803"/>
                  </a:cubicBezTo>
                  <a:lnTo>
                    <a:pt x="19951" y="129803"/>
                  </a:lnTo>
                  <a:cubicBezTo>
                    <a:pt x="18974" y="125603"/>
                    <a:pt x="18479" y="121306"/>
                    <a:pt x="18473" y="116995"/>
                  </a:cubicBezTo>
                  <a:cubicBezTo>
                    <a:pt x="19011" y="84053"/>
                    <a:pt x="45871" y="57631"/>
                    <a:pt x="78818" y="57635"/>
                  </a:cubicBezTo>
                  <a:lnTo>
                    <a:pt x="136453" y="57635"/>
                  </a:lnTo>
                  <a:cubicBezTo>
                    <a:pt x="136317" y="36143"/>
                    <a:pt x="153630" y="18610"/>
                    <a:pt x="175122" y="18474"/>
                  </a:cubicBezTo>
                  <a:cubicBezTo>
                    <a:pt x="175204" y="18473"/>
                    <a:pt x="175287" y="18473"/>
                    <a:pt x="175369" y="18473"/>
                  </a:cubicBezTo>
                  <a:lnTo>
                    <a:pt x="251231" y="18473"/>
                  </a:lnTo>
                  <a:cubicBezTo>
                    <a:pt x="272492" y="18743"/>
                    <a:pt x="289546" y="36127"/>
                    <a:pt x="289408" y="57389"/>
                  </a:cubicBezTo>
                  <a:lnTo>
                    <a:pt x="289408" y="57389"/>
                  </a:lnTo>
                  <a:lnTo>
                    <a:pt x="347044" y="57389"/>
                  </a:lnTo>
                  <a:cubicBezTo>
                    <a:pt x="380278" y="57115"/>
                    <a:pt x="407475" y="83763"/>
                    <a:pt x="407881" y="116995"/>
                  </a:cubicBezTo>
                  <a:close/>
                  <a:moveTo>
                    <a:pt x="36453" y="157389"/>
                  </a:moveTo>
                  <a:lnTo>
                    <a:pt x="389901" y="157389"/>
                  </a:lnTo>
                  <a:lnTo>
                    <a:pt x="389901" y="456896"/>
                  </a:lnTo>
                  <a:cubicBezTo>
                    <a:pt x="390566" y="481746"/>
                    <a:pt x="373699" y="503649"/>
                    <a:pt x="349507" y="509359"/>
                  </a:cubicBezTo>
                  <a:cubicBezTo>
                    <a:pt x="345261" y="510553"/>
                    <a:pt x="340864" y="511132"/>
                    <a:pt x="336453" y="511083"/>
                  </a:cubicBezTo>
                  <a:lnTo>
                    <a:pt x="87931" y="511083"/>
                  </a:lnTo>
                  <a:cubicBezTo>
                    <a:pt x="58828" y="510410"/>
                    <a:pt x="35780" y="486273"/>
                    <a:pt x="36452" y="457172"/>
                  </a:cubicBezTo>
                  <a:cubicBezTo>
                    <a:pt x="36453" y="457162"/>
                    <a:pt x="36453" y="457152"/>
                    <a:pt x="36453" y="457142"/>
                  </a:cubicBezTo>
                  <a:lnTo>
                    <a:pt x="36453" y="157635"/>
                  </a:lnTo>
                  <a:close/>
                  <a:moveTo>
                    <a:pt x="282758" y="440640"/>
                  </a:moveTo>
                  <a:cubicBezTo>
                    <a:pt x="282758" y="450433"/>
                    <a:pt x="290699" y="458374"/>
                    <a:pt x="300492" y="458374"/>
                  </a:cubicBezTo>
                  <a:lnTo>
                    <a:pt x="301724" y="458374"/>
                  </a:lnTo>
                  <a:cubicBezTo>
                    <a:pt x="311561" y="457842"/>
                    <a:pt x="319137" y="449497"/>
                    <a:pt x="318719" y="439654"/>
                  </a:cubicBezTo>
                  <a:lnTo>
                    <a:pt x="318719" y="229556"/>
                  </a:lnTo>
                  <a:cubicBezTo>
                    <a:pt x="318960" y="227346"/>
                    <a:pt x="318960" y="225116"/>
                    <a:pt x="318719" y="222906"/>
                  </a:cubicBezTo>
                  <a:cubicBezTo>
                    <a:pt x="315903" y="213383"/>
                    <a:pt x="305901" y="207947"/>
                    <a:pt x="296379" y="210762"/>
                  </a:cubicBezTo>
                  <a:cubicBezTo>
                    <a:pt x="288800" y="213004"/>
                    <a:pt x="283573" y="219930"/>
                    <a:pt x="283497" y="227832"/>
                  </a:cubicBezTo>
                  <a:lnTo>
                    <a:pt x="283497" y="440640"/>
                  </a:lnTo>
                  <a:close/>
                  <a:moveTo>
                    <a:pt x="194088" y="440640"/>
                  </a:moveTo>
                  <a:cubicBezTo>
                    <a:pt x="194088" y="450433"/>
                    <a:pt x="202028" y="458374"/>
                    <a:pt x="211822" y="458374"/>
                  </a:cubicBezTo>
                  <a:lnTo>
                    <a:pt x="215517" y="458374"/>
                  </a:lnTo>
                  <a:cubicBezTo>
                    <a:pt x="225220" y="457714"/>
                    <a:pt x="232582" y="449364"/>
                    <a:pt x="232019" y="439654"/>
                  </a:cubicBezTo>
                  <a:lnTo>
                    <a:pt x="232019" y="229310"/>
                  </a:lnTo>
                  <a:cubicBezTo>
                    <a:pt x="232513" y="227204"/>
                    <a:pt x="232513" y="225012"/>
                    <a:pt x="232019" y="222906"/>
                  </a:cubicBezTo>
                  <a:cubicBezTo>
                    <a:pt x="229874" y="215059"/>
                    <a:pt x="222665" y="209677"/>
                    <a:pt x="214532" y="209852"/>
                  </a:cubicBezTo>
                  <a:cubicBezTo>
                    <a:pt x="204698" y="210120"/>
                    <a:pt x="196906" y="218242"/>
                    <a:pt x="197044" y="228078"/>
                  </a:cubicBezTo>
                  <a:lnTo>
                    <a:pt x="197044" y="440640"/>
                  </a:lnTo>
                  <a:close/>
                  <a:moveTo>
                    <a:pt x="105419" y="440640"/>
                  </a:moveTo>
                  <a:cubicBezTo>
                    <a:pt x="105419" y="450433"/>
                    <a:pt x="113358" y="458374"/>
                    <a:pt x="123153" y="458374"/>
                  </a:cubicBezTo>
                  <a:lnTo>
                    <a:pt x="123153" y="458374"/>
                  </a:lnTo>
                  <a:cubicBezTo>
                    <a:pt x="132794" y="458943"/>
                    <a:pt x="141071" y="451588"/>
                    <a:pt x="141641" y="441948"/>
                  </a:cubicBezTo>
                  <a:cubicBezTo>
                    <a:pt x="141686" y="441184"/>
                    <a:pt x="141681" y="440418"/>
                    <a:pt x="141625" y="439654"/>
                  </a:cubicBezTo>
                  <a:lnTo>
                    <a:pt x="141625" y="229310"/>
                  </a:lnTo>
                  <a:cubicBezTo>
                    <a:pt x="142119" y="227204"/>
                    <a:pt x="142119" y="225012"/>
                    <a:pt x="141625" y="222906"/>
                  </a:cubicBezTo>
                  <a:cubicBezTo>
                    <a:pt x="139427" y="213362"/>
                    <a:pt x="129908" y="207407"/>
                    <a:pt x="120363" y="209605"/>
                  </a:cubicBezTo>
                  <a:cubicBezTo>
                    <a:pt x="111876" y="211560"/>
                    <a:pt x="106065" y="219389"/>
                    <a:pt x="106650" y="228078"/>
                  </a:cubicBezTo>
                  <a:lnTo>
                    <a:pt x="106650" y="4406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9" name="Cuadro de texto 38">
            <a:extLst>
              <a:ext uri="{FF2B5EF4-FFF2-40B4-BE49-F238E27FC236}">
                <a16:creationId xmlns:a16="http://schemas.microsoft.com/office/drawing/2014/main" id="{EE816D14-AD3C-4935-8CBF-20A2233CD8EE}"/>
              </a:ext>
            </a:extLst>
          </p:cNvPr>
          <p:cNvSpPr txBox="1"/>
          <p:nvPr/>
        </p:nvSpPr>
        <p:spPr>
          <a:xfrm>
            <a:off x="10093515" y="1253237"/>
            <a:ext cx="180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s-E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Elimine esta diapositiva cuando sepa cómo trabajar con plantillas de patrón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DC1F28-E3FD-416B-8C76-7556A4944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25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70" y="189000"/>
            <a:ext cx="7376830" cy="1440000"/>
          </a:xfrm>
        </p:spPr>
        <p:txBody>
          <a:bodyPr rtlCol="0"/>
          <a:lstStyle/>
          <a:p>
            <a:pPr rtl="0"/>
            <a:r>
              <a:rPr lang="es-ES" sz="4800" dirty="0" smtClean="0"/>
              <a:t>definición</a:t>
            </a:r>
            <a:endParaRPr lang="es-ES" sz="48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1" y="1989001"/>
            <a:ext cx="8639999" cy="4322714"/>
          </a:xfrm>
        </p:spPr>
        <p:txBody>
          <a:bodyPr rtlCol="0"/>
          <a:lstStyle/>
          <a:p>
            <a:r>
              <a:rPr lang="es-ES" sz="2400" i="0" dirty="0" err="1">
                <a:solidFill>
                  <a:schemeClr val="accent5">
                    <a:lumMod val="75000"/>
                  </a:schemeClr>
                </a:solidFill>
                <a:latin typeface="Avenir LT Std 65 Medium" panose="020B0603020203020204" pitchFamily="34" charset="0"/>
              </a:rPr>
              <a:t>Keylogger</a:t>
            </a:r>
            <a:r>
              <a:rPr lang="es-ES" sz="2400" i="0" dirty="0">
                <a:solidFill>
                  <a:schemeClr val="accent5">
                    <a:lumMod val="75000"/>
                  </a:schemeClr>
                </a:solidFill>
                <a:latin typeface="Avenir LT Std 65 Medium" panose="020B0603020203020204" pitchFamily="34" charset="0"/>
              </a:rPr>
              <a:t>, proveniente de la unión de dos palabras inglesas: </a:t>
            </a:r>
            <a:r>
              <a:rPr lang="es-ES" sz="2400" i="0" dirty="0" err="1">
                <a:solidFill>
                  <a:schemeClr val="accent5">
                    <a:lumMod val="75000"/>
                  </a:schemeClr>
                </a:solidFill>
                <a:latin typeface="Avenir LT Std 65 Medium" panose="020B0603020203020204" pitchFamily="34" charset="0"/>
              </a:rPr>
              <a:t>key</a:t>
            </a:r>
            <a:r>
              <a:rPr lang="es-ES" sz="2400" i="0" dirty="0">
                <a:solidFill>
                  <a:schemeClr val="accent5">
                    <a:lumMod val="75000"/>
                  </a:schemeClr>
                </a:solidFill>
                <a:latin typeface="Avenir LT Std 65 Medium" panose="020B0603020203020204" pitchFamily="34" charset="0"/>
              </a:rPr>
              <a:t> (tecla) y </a:t>
            </a:r>
            <a:r>
              <a:rPr lang="es-ES" sz="2400" i="0" dirty="0" err="1">
                <a:solidFill>
                  <a:schemeClr val="accent5">
                    <a:lumMod val="75000"/>
                  </a:schemeClr>
                </a:solidFill>
                <a:latin typeface="Avenir LT Std 65 Medium" panose="020B0603020203020204" pitchFamily="34" charset="0"/>
              </a:rPr>
              <a:t>logger</a:t>
            </a:r>
            <a:r>
              <a:rPr lang="es-ES" sz="2400" i="0" dirty="0">
                <a:solidFill>
                  <a:schemeClr val="accent5">
                    <a:lumMod val="75000"/>
                  </a:schemeClr>
                </a:solidFill>
                <a:latin typeface="Avenir LT Std 65 Medium" panose="020B0603020203020204" pitchFamily="34" charset="0"/>
              </a:rPr>
              <a:t> (registrador), es un dispositivo o programa que registra pulsaciones de teclas. </a:t>
            </a:r>
            <a:endParaRPr lang="es-ES" sz="2400" i="0" dirty="0" smtClean="0">
              <a:solidFill>
                <a:schemeClr val="accent5">
                  <a:lumMod val="75000"/>
                </a:schemeClr>
              </a:solidFill>
              <a:latin typeface="Avenir LT Std 65 Medium" panose="020B0603020203020204" pitchFamily="34" charset="0"/>
            </a:endParaRPr>
          </a:p>
          <a:p>
            <a:endParaRPr lang="es-ES" sz="2400" i="0" dirty="0" smtClean="0">
              <a:latin typeface="Avenir LT Std 65 Medium" panose="020B0603020203020204" pitchFamily="34" charset="0"/>
            </a:endParaRPr>
          </a:p>
          <a:p>
            <a:r>
              <a:rPr lang="es-ES" sz="2400" i="0" dirty="0" smtClean="0">
                <a:latin typeface="Avenir LT Std 65 Medium" panose="020B0603020203020204" pitchFamily="34" charset="0"/>
              </a:rPr>
              <a:t>Esta </a:t>
            </a:r>
            <a:r>
              <a:rPr lang="es-ES" sz="2400" i="0" dirty="0">
                <a:latin typeface="Avenir LT Std 65 Medium" panose="020B0603020203020204" pitchFamily="34" charset="0"/>
              </a:rPr>
              <a:t>es la definición más corta y básica de </a:t>
            </a:r>
            <a:r>
              <a:rPr lang="es-ES" sz="2400" i="0" dirty="0" err="1">
                <a:latin typeface="Avenir LT Std 65 Medium" panose="020B0603020203020204" pitchFamily="34" charset="0"/>
              </a:rPr>
              <a:t>keylogger</a:t>
            </a:r>
            <a:r>
              <a:rPr lang="es-ES" sz="2000" i="0" dirty="0">
                <a:latin typeface="+mj-lt"/>
              </a:rPr>
              <a:t>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0799"/>
            <a:ext cx="361040" cy="304771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3</a:t>
            </a:fld>
            <a:endParaRPr lang="es-ES" sz="1600" b="1" dirty="0">
              <a:latin typeface="+mj-l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4" r="18829"/>
          <a:stretch/>
        </p:blipFill>
        <p:spPr>
          <a:xfrm>
            <a:off x="10048568" y="79782"/>
            <a:ext cx="2143434" cy="61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2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70" y="189000"/>
            <a:ext cx="7376830" cy="1440000"/>
          </a:xfrm>
        </p:spPr>
        <p:txBody>
          <a:bodyPr rtlCol="0"/>
          <a:lstStyle/>
          <a:p>
            <a:pPr rtl="0"/>
            <a:r>
              <a:rPr lang="es-ES" sz="4800" dirty="0" smtClean="0"/>
              <a:t>objetivos</a:t>
            </a:r>
            <a:endParaRPr lang="es-ES" sz="48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0799"/>
            <a:ext cx="361040" cy="304771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4</a:t>
            </a:fld>
            <a:endParaRPr lang="es-ES" sz="1600" b="1" dirty="0">
              <a:latin typeface="+mj-lt"/>
            </a:endParaRPr>
          </a:p>
        </p:txBody>
      </p:sp>
      <p:sp>
        <p:nvSpPr>
          <p:cNvPr id="10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1" y="1989001"/>
            <a:ext cx="8640000" cy="4322714"/>
          </a:xfrm>
        </p:spPr>
        <p:txBody>
          <a:bodyPr rtlCol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i="0" dirty="0">
                <a:latin typeface="Avenir LT Std 65 Medium" panose="020B0603020203020204" pitchFamily="34" charset="0"/>
              </a:rPr>
              <a:t>Mostrar el Estado del arte de los </a:t>
            </a:r>
            <a:r>
              <a:rPr lang="es-ES" sz="2400" i="0" dirty="0" err="1">
                <a:latin typeface="Avenir LT Std 65 Medium" panose="020B0603020203020204" pitchFamily="34" charset="0"/>
              </a:rPr>
              <a:t>keyloggers</a:t>
            </a:r>
            <a:r>
              <a:rPr lang="es-ES" sz="2400" i="0" dirty="0">
                <a:latin typeface="Avenir LT Std 65 Medium" panose="020B0603020203020204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i="0" dirty="0">
                <a:latin typeface="Avenir LT Std 65 Medium" panose="020B0603020203020204" pitchFamily="34" charset="0"/>
              </a:rPr>
              <a:t>Conocer los aspectos legales, y saber que dice la legislación Española y Europea sobre su uso.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i="0" dirty="0">
                <a:latin typeface="Avenir LT Std 65 Medium" panose="020B0603020203020204" pitchFamily="34" charset="0"/>
              </a:rPr>
              <a:t>Conocer las técnicas empleadas en la distribución e instalación de estos.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i="0" dirty="0">
                <a:latin typeface="Avenir LT Std 65 Medium" panose="020B0603020203020204" pitchFamily="34" charset="0"/>
              </a:rPr>
              <a:t>Estudiar las funcionalidades que incorporan.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i="0" dirty="0">
                <a:latin typeface="Avenir LT Std 65 Medium" panose="020B0603020203020204" pitchFamily="34" charset="0"/>
              </a:rPr>
              <a:t>Investigar las técnicas de ocultación o evasión que utilizan.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i="0" dirty="0">
                <a:latin typeface="Avenir LT Std 65 Medium" panose="020B0603020203020204" pitchFamily="34" charset="0"/>
              </a:rPr>
              <a:t>Desarrollo de un </a:t>
            </a:r>
            <a:r>
              <a:rPr lang="es-ES" sz="2400" i="0" dirty="0" err="1">
                <a:latin typeface="Avenir LT Std 65 Medium" panose="020B0603020203020204" pitchFamily="34" charset="0"/>
              </a:rPr>
              <a:t>keylogger</a:t>
            </a:r>
            <a:r>
              <a:rPr lang="es-ES" sz="2400" i="0" dirty="0" smtClean="0">
                <a:latin typeface="Avenir LT Std 65 Medium" panose="020B0603020203020204" pitchFamily="34" charset="0"/>
              </a:rPr>
              <a:t>.</a:t>
            </a:r>
            <a:endParaRPr lang="es-ES" sz="2400" i="0" dirty="0">
              <a:latin typeface="Avenir LT Std 65 Medium" panose="020B0603020203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3" t="7599" r="11790"/>
          <a:stretch/>
        </p:blipFill>
        <p:spPr>
          <a:xfrm>
            <a:off x="10058400" y="68826"/>
            <a:ext cx="2133602" cy="61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1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78332"/>
          </a:xfrm>
        </p:spPr>
        <p:txBody>
          <a:bodyPr rtlCol="0"/>
          <a:lstStyle/>
          <a:p>
            <a:pPr rtl="0"/>
            <a:r>
              <a:rPr lang="es-ES" dirty="0" smtClean="0"/>
              <a:t>Historia y </a:t>
            </a:r>
            <a:br>
              <a:rPr lang="es-ES" dirty="0" smtClean="0"/>
            </a:br>
            <a:r>
              <a:rPr lang="es-ES" dirty="0" smtClean="0"/>
              <a:t>estado del arte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6831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5</a:t>
            </a:fld>
            <a:endParaRPr lang="es-E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6" y="1252799"/>
            <a:ext cx="3269410" cy="2176201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76998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6</a:t>
            </a:fld>
            <a:endParaRPr lang="es-ES" sz="1600" b="1" dirty="0"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5" y="3600227"/>
            <a:ext cx="2623463" cy="25287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11" name="CuadroTexto 10"/>
          <p:cNvSpPr txBox="1"/>
          <p:nvPr/>
        </p:nvSpPr>
        <p:spPr>
          <a:xfrm>
            <a:off x="336000" y="1989000"/>
            <a:ext cx="576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latin typeface="Avenir LT Std 65 Medium" panose="020B0603020203020204" pitchFamily="34" charset="0"/>
              </a:rPr>
              <a:t>GUERRA FRIA</a:t>
            </a:r>
          </a:p>
          <a:p>
            <a:endParaRPr lang="es-ES" sz="4400" dirty="0">
              <a:latin typeface="Avenir LT Std 65 Medium" panose="020B0603020203020204" pitchFamily="34" charset="0"/>
            </a:endParaRPr>
          </a:p>
          <a:p>
            <a:r>
              <a:rPr lang="es-ES" sz="4400" dirty="0" smtClean="0">
                <a:latin typeface="Avenir LT Std 65 Medium" panose="020B0603020203020204" pitchFamily="34" charset="0"/>
              </a:rPr>
              <a:t>Años 70</a:t>
            </a:r>
          </a:p>
          <a:p>
            <a:endParaRPr lang="es-ES" sz="4400" dirty="0">
              <a:latin typeface="Avenir LT Std 65 Medium" panose="020B0603020203020204" pitchFamily="34" charset="0"/>
            </a:endParaRPr>
          </a:p>
          <a:p>
            <a:r>
              <a:rPr lang="es-ES" sz="4400" dirty="0" err="1" smtClean="0">
                <a:latin typeface="Avenir LT Std 65 Medium" panose="020B0603020203020204" pitchFamily="34" charset="0"/>
              </a:rPr>
              <a:t>Selectric</a:t>
            </a:r>
            <a:r>
              <a:rPr lang="es-ES" sz="4400" dirty="0" smtClean="0">
                <a:latin typeface="Avenir LT Std 65 Medium" panose="020B0603020203020204" pitchFamily="34" charset="0"/>
              </a:rPr>
              <a:t> BUG</a:t>
            </a:r>
            <a:endParaRPr lang="es-ES" sz="4400" dirty="0">
              <a:latin typeface="Avenir LT Std 65 Medium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6" y="1252799"/>
            <a:ext cx="3269410" cy="2176201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76998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7</a:t>
            </a:fld>
            <a:endParaRPr lang="es-ES" sz="1600" b="1" dirty="0"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25" y="3600227"/>
            <a:ext cx="2623463" cy="25287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11" name="CuadroTexto 10"/>
          <p:cNvSpPr txBox="1"/>
          <p:nvPr/>
        </p:nvSpPr>
        <p:spPr>
          <a:xfrm>
            <a:off x="336000" y="1989000"/>
            <a:ext cx="576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latin typeface="Avenir LT Std 65 Medium" panose="020B0603020203020204" pitchFamily="34" charset="0"/>
              </a:rPr>
              <a:t>GUERRA FRIA</a:t>
            </a:r>
          </a:p>
          <a:p>
            <a:endParaRPr lang="es-ES" sz="4400" dirty="0">
              <a:latin typeface="Avenir LT Std 65 Medium" panose="020B0603020203020204" pitchFamily="34" charset="0"/>
            </a:endParaRPr>
          </a:p>
          <a:p>
            <a:r>
              <a:rPr lang="es-ES" sz="4400" dirty="0" smtClean="0">
                <a:latin typeface="Avenir LT Std 65 Medium" panose="020B0603020203020204" pitchFamily="34" charset="0"/>
              </a:rPr>
              <a:t>Años 70</a:t>
            </a:r>
          </a:p>
          <a:p>
            <a:endParaRPr lang="es-ES" sz="4400" dirty="0">
              <a:latin typeface="Avenir LT Std 65 Medium" panose="020B0603020203020204" pitchFamily="34" charset="0"/>
            </a:endParaRPr>
          </a:p>
          <a:p>
            <a:r>
              <a:rPr lang="es-ES" sz="4400" dirty="0" err="1" smtClean="0">
                <a:latin typeface="Avenir LT Std 65 Medium" panose="020B0603020203020204" pitchFamily="34" charset="0"/>
              </a:rPr>
              <a:t>Selectric</a:t>
            </a:r>
            <a:r>
              <a:rPr lang="es-ES" sz="4400" dirty="0" smtClean="0">
                <a:latin typeface="Avenir LT Std 65 Medium" panose="020B0603020203020204" pitchFamily="34" charset="0"/>
              </a:rPr>
              <a:t> BUG</a:t>
            </a:r>
            <a:endParaRPr lang="es-ES" sz="4400" dirty="0">
              <a:latin typeface="Avenir LT Std 65 Medium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56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75" y="1490437"/>
            <a:ext cx="3778763" cy="3642375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76998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8</a:t>
            </a:fld>
            <a:endParaRPr lang="es-E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77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76998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9</a:t>
            </a:fld>
            <a:endParaRPr lang="es-ES" sz="1600" b="1" dirty="0"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t="19794" r="27445" b="17213"/>
          <a:stretch/>
        </p:blipFill>
        <p:spPr>
          <a:xfrm rot="16200000">
            <a:off x="2158869" y="16585"/>
            <a:ext cx="5563838" cy="77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53_TF16411245.potx" id="{E8952088-D048-4073-95D4-0558EE9F43E6}" vid="{C7DF3C0D-9A30-4C51-86AE-01ED9D78E13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6dc4bcd6-49db-4c07-9060-8acfc67cef9f"/>
    <ds:schemaRef ds:uri="http://schemas.microsoft.com/office/infopath/2007/PartnerControls"/>
    <ds:schemaRef ds:uri="http://www.w3.org/XML/1998/namespace"/>
    <ds:schemaRef ds:uri="http://schemas.microsoft.com/sharepoint/v3"/>
    <ds:schemaRef ds:uri="http://schemas.openxmlformats.org/package/2006/metadata/core-properties"/>
    <ds:schemaRef ds:uri="fb0879af-3eba-417a-a55a-ffe6dcd6ca7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minimalista con colores</Template>
  <TotalTime>0</TotalTime>
  <Words>574</Words>
  <Application>Microsoft Office PowerPoint</Application>
  <PresentationFormat>Panorámica</PresentationFormat>
  <Paragraphs>156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Arial</vt:lpstr>
      <vt:lpstr>Avenir LT Std 65 Medium</vt:lpstr>
      <vt:lpstr>Calibri</vt:lpstr>
      <vt:lpstr>Corbel</vt:lpstr>
      <vt:lpstr>Times New Roman</vt:lpstr>
      <vt:lpstr>Verdana</vt:lpstr>
      <vt:lpstr>Wingdings</vt:lpstr>
      <vt:lpstr>Tema de Office</vt:lpstr>
      <vt:lpstr>Análisis de Keyloggers mediante Ingeniería Inversa</vt:lpstr>
      <vt:lpstr>introducción</vt:lpstr>
      <vt:lpstr>definición</vt:lpstr>
      <vt:lpstr>objetivos</vt:lpstr>
      <vt:lpstr>Historia y  estado del arte</vt:lpstr>
      <vt:lpstr>Presentación de PowerPoint</vt:lpstr>
      <vt:lpstr>Presentación de PowerPoint</vt:lpstr>
      <vt:lpstr>Presentación de PowerPoint</vt:lpstr>
      <vt:lpstr>Presentación de PowerPoint</vt:lpstr>
      <vt:lpstr>Opción de línea divisoria de sección 2</vt:lpstr>
      <vt:lpstr>Opción de línea divisoria de sección 2</vt:lpstr>
      <vt:lpstr>Presentación de PowerPoint</vt:lpstr>
      <vt:lpstr>Presentación de PowerPoint</vt:lpstr>
      <vt:lpstr>Presentación de PowerPoint</vt:lpstr>
      <vt:lpstr>Presentación de PowerPoint</vt:lpstr>
      <vt:lpstr>Comparación</vt:lpstr>
      <vt:lpstr>Opciones de gráfico</vt:lpstr>
      <vt:lpstr>Tabla</vt:lpstr>
      <vt:lpstr>GRACIAS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2019-08-15T10:12:38Z</dcterms:created>
  <dcterms:modified xsi:type="dcterms:W3CDTF">2019-08-17T17:19:33Z</dcterms:modified>
</cp:coreProperties>
</file>